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221A"/>
    <a:srgbClr val="009A66"/>
    <a:srgbClr val="0298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176"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9E88CF-2FBE-426F-9DB4-3F6775361ADF}" type="datetimeFigureOut">
              <a:rPr lang="en-US" smtClean="0"/>
              <a:t>04-Jun-14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433F7-944A-4E5B-8422-5C479185FF09}" type="slidenum">
              <a:rPr lang="en-US" smtClean="0"/>
              <a:t>‹#›</a:t>
            </a:fld>
            <a:endParaRPr lang="en-US"/>
          </a:p>
        </p:txBody>
      </p:sp>
    </p:spTree>
    <p:extLst>
      <p:ext uri="{BB962C8B-B14F-4D97-AF65-F5344CB8AC3E}">
        <p14:creationId xmlns:p14="http://schemas.microsoft.com/office/powerpoint/2010/main" val="82710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9E88CF-2FBE-426F-9DB4-3F6775361ADF}" type="datetimeFigureOut">
              <a:rPr lang="en-US" smtClean="0"/>
              <a:t>04-Jun-14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433F7-944A-4E5B-8422-5C479185FF09}" type="slidenum">
              <a:rPr lang="en-US" smtClean="0"/>
              <a:t>‹#›</a:t>
            </a:fld>
            <a:endParaRPr lang="en-US"/>
          </a:p>
        </p:txBody>
      </p:sp>
    </p:spTree>
    <p:extLst>
      <p:ext uri="{BB962C8B-B14F-4D97-AF65-F5344CB8AC3E}">
        <p14:creationId xmlns:p14="http://schemas.microsoft.com/office/powerpoint/2010/main" val="410954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9E88CF-2FBE-426F-9DB4-3F6775361ADF}" type="datetimeFigureOut">
              <a:rPr lang="en-US" smtClean="0"/>
              <a:t>04-Jun-14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433F7-944A-4E5B-8422-5C479185FF09}" type="slidenum">
              <a:rPr lang="en-US" smtClean="0"/>
              <a:t>‹#›</a:t>
            </a:fld>
            <a:endParaRPr lang="en-US"/>
          </a:p>
        </p:txBody>
      </p:sp>
    </p:spTree>
    <p:extLst>
      <p:ext uri="{BB962C8B-B14F-4D97-AF65-F5344CB8AC3E}">
        <p14:creationId xmlns:p14="http://schemas.microsoft.com/office/powerpoint/2010/main" val="120765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9E88CF-2FBE-426F-9DB4-3F6775361ADF}" type="datetimeFigureOut">
              <a:rPr lang="en-US" smtClean="0"/>
              <a:t>04-Jun-14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433F7-944A-4E5B-8422-5C479185FF09}" type="slidenum">
              <a:rPr lang="en-US" smtClean="0"/>
              <a:t>‹#›</a:t>
            </a:fld>
            <a:endParaRPr lang="en-US"/>
          </a:p>
        </p:txBody>
      </p:sp>
    </p:spTree>
    <p:extLst>
      <p:ext uri="{BB962C8B-B14F-4D97-AF65-F5344CB8AC3E}">
        <p14:creationId xmlns:p14="http://schemas.microsoft.com/office/powerpoint/2010/main" val="374405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9E88CF-2FBE-426F-9DB4-3F6775361ADF}" type="datetimeFigureOut">
              <a:rPr lang="en-US" smtClean="0"/>
              <a:t>04-Jun-14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B433F7-944A-4E5B-8422-5C479185FF09}" type="slidenum">
              <a:rPr lang="en-US" smtClean="0"/>
              <a:t>‹#›</a:t>
            </a:fld>
            <a:endParaRPr lang="en-US"/>
          </a:p>
        </p:txBody>
      </p:sp>
    </p:spTree>
    <p:extLst>
      <p:ext uri="{BB962C8B-B14F-4D97-AF65-F5344CB8AC3E}">
        <p14:creationId xmlns:p14="http://schemas.microsoft.com/office/powerpoint/2010/main" val="3744419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9E88CF-2FBE-426F-9DB4-3F6775361ADF}" type="datetimeFigureOut">
              <a:rPr lang="en-US" smtClean="0"/>
              <a:t>04-Jun-14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433F7-944A-4E5B-8422-5C479185FF09}" type="slidenum">
              <a:rPr lang="en-US" smtClean="0"/>
              <a:t>‹#›</a:t>
            </a:fld>
            <a:endParaRPr lang="en-US"/>
          </a:p>
        </p:txBody>
      </p:sp>
    </p:spTree>
    <p:extLst>
      <p:ext uri="{BB962C8B-B14F-4D97-AF65-F5344CB8AC3E}">
        <p14:creationId xmlns:p14="http://schemas.microsoft.com/office/powerpoint/2010/main" val="260840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9E88CF-2FBE-426F-9DB4-3F6775361ADF}" type="datetimeFigureOut">
              <a:rPr lang="en-US" smtClean="0"/>
              <a:t>04-Jun-14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B433F7-944A-4E5B-8422-5C479185FF09}" type="slidenum">
              <a:rPr lang="en-US" smtClean="0"/>
              <a:t>‹#›</a:t>
            </a:fld>
            <a:endParaRPr lang="en-US"/>
          </a:p>
        </p:txBody>
      </p:sp>
    </p:spTree>
    <p:extLst>
      <p:ext uri="{BB962C8B-B14F-4D97-AF65-F5344CB8AC3E}">
        <p14:creationId xmlns:p14="http://schemas.microsoft.com/office/powerpoint/2010/main" val="98590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9E88CF-2FBE-426F-9DB4-3F6775361ADF}" type="datetimeFigureOut">
              <a:rPr lang="en-US" smtClean="0"/>
              <a:t>04-Jun-14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B433F7-944A-4E5B-8422-5C479185FF09}" type="slidenum">
              <a:rPr lang="en-US" smtClean="0"/>
              <a:t>‹#›</a:t>
            </a:fld>
            <a:endParaRPr lang="en-US"/>
          </a:p>
        </p:txBody>
      </p:sp>
    </p:spTree>
    <p:extLst>
      <p:ext uri="{BB962C8B-B14F-4D97-AF65-F5344CB8AC3E}">
        <p14:creationId xmlns:p14="http://schemas.microsoft.com/office/powerpoint/2010/main" val="402331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E88CF-2FBE-426F-9DB4-3F6775361ADF}" type="datetimeFigureOut">
              <a:rPr lang="en-US" smtClean="0"/>
              <a:t>04-Jun-14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B433F7-944A-4E5B-8422-5C479185FF09}" type="slidenum">
              <a:rPr lang="en-US" smtClean="0"/>
              <a:t>‹#›</a:t>
            </a:fld>
            <a:endParaRPr lang="en-US"/>
          </a:p>
        </p:txBody>
      </p:sp>
    </p:spTree>
    <p:extLst>
      <p:ext uri="{BB962C8B-B14F-4D97-AF65-F5344CB8AC3E}">
        <p14:creationId xmlns:p14="http://schemas.microsoft.com/office/powerpoint/2010/main" val="331938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E88CF-2FBE-426F-9DB4-3F6775361ADF}" type="datetimeFigureOut">
              <a:rPr lang="en-US" smtClean="0"/>
              <a:t>04-Jun-14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433F7-944A-4E5B-8422-5C479185FF09}" type="slidenum">
              <a:rPr lang="en-US" smtClean="0"/>
              <a:t>‹#›</a:t>
            </a:fld>
            <a:endParaRPr lang="en-US"/>
          </a:p>
        </p:txBody>
      </p:sp>
    </p:spTree>
    <p:extLst>
      <p:ext uri="{BB962C8B-B14F-4D97-AF65-F5344CB8AC3E}">
        <p14:creationId xmlns:p14="http://schemas.microsoft.com/office/powerpoint/2010/main" val="386121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9E88CF-2FBE-426F-9DB4-3F6775361ADF}" type="datetimeFigureOut">
              <a:rPr lang="en-US" smtClean="0"/>
              <a:t>04-Jun-14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B433F7-944A-4E5B-8422-5C479185FF09}" type="slidenum">
              <a:rPr lang="en-US" smtClean="0"/>
              <a:t>‹#›</a:t>
            </a:fld>
            <a:endParaRPr lang="en-US"/>
          </a:p>
        </p:txBody>
      </p:sp>
    </p:spTree>
    <p:extLst>
      <p:ext uri="{BB962C8B-B14F-4D97-AF65-F5344CB8AC3E}">
        <p14:creationId xmlns:p14="http://schemas.microsoft.com/office/powerpoint/2010/main" val="985799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E88CF-2FBE-426F-9DB4-3F6775361ADF}" type="datetimeFigureOut">
              <a:rPr lang="en-US" smtClean="0"/>
              <a:t>04-Jun-14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433F7-944A-4E5B-8422-5C479185FF09}" type="slidenum">
              <a:rPr lang="en-US" smtClean="0"/>
              <a:t>‹#›</a:t>
            </a:fld>
            <a:endParaRPr lang="en-US"/>
          </a:p>
        </p:txBody>
      </p:sp>
    </p:spTree>
    <p:extLst>
      <p:ext uri="{BB962C8B-B14F-4D97-AF65-F5344CB8AC3E}">
        <p14:creationId xmlns:p14="http://schemas.microsoft.com/office/powerpoint/2010/main" val="205887674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 t="5532" r="-312" b="2375"/>
          <a:stretch/>
        </p:blipFill>
        <p:spPr>
          <a:xfrm>
            <a:off x="0" y="-333375"/>
            <a:ext cx="9172576" cy="7019925"/>
          </a:xfrm>
          <a:prstGeom prst="rect">
            <a:avLst/>
          </a:prstGeom>
        </p:spPr>
      </p:pic>
      <p:sp>
        <p:nvSpPr>
          <p:cNvPr id="5" name="TextBox 4"/>
          <p:cNvSpPr txBox="1"/>
          <p:nvPr/>
        </p:nvSpPr>
        <p:spPr>
          <a:xfrm>
            <a:off x="2174788" y="6239443"/>
            <a:ext cx="6969212" cy="646331"/>
          </a:xfrm>
          <a:prstGeom prst="rect">
            <a:avLst/>
          </a:prstGeom>
          <a:noFill/>
        </p:spPr>
        <p:txBody>
          <a:bodyPr wrap="square" rtlCol="0">
            <a:spAutoFit/>
          </a:bodyPr>
          <a:lstStyle/>
          <a:p>
            <a:r>
              <a:rPr lang="en-US" b="1" i="1" dirty="0" err="1">
                <a:solidFill>
                  <a:srgbClr val="68221A"/>
                </a:solidFill>
              </a:rPr>
              <a:t>Moderatorul</a:t>
            </a:r>
            <a:r>
              <a:rPr lang="en-US" b="1" i="1" dirty="0">
                <a:solidFill>
                  <a:srgbClr val="68221A"/>
                </a:solidFill>
              </a:rPr>
              <a:t> </a:t>
            </a:r>
            <a:r>
              <a:rPr lang="en-US" b="1" i="1" dirty="0" err="1" smtClean="0">
                <a:solidFill>
                  <a:srgbClr val="68221A"/>
                </a:solidFill>
              </a:rPr>
              <a:t>evenimentului</a:t>
            </a:r>
            <a:r>
              <a:rPr lang="en-US" b="1" i="1" dirty="0" smtClean="0">
                <a:solidFill>
                  <a:srgbClr val="68221A"/>
                </a:solidFill>
              </a:rPr>
              <a:t>:  </a:t>
            </a:r>
            <a:r>
              <a:rPr lang="en-US" b="1" i="1" dirty="0" smtClean="0">
                <a:solidFill>
                  <a:srgbClr val="68221A"/>
                </a:solidFill>
              </a:rPr>
              <a:t>Prof. Univ. Dr. Farm. </a:t>
            </a:r>
            <a:r>
              <a:rPr lang="en-US" b="1" i="1" dirty="0" err="1">
                <a:solidFill>
                  <a:srgbClr val="68221A"/>
                </a:solidFill>
              </a:rPr>
              <a:t>Dumitru</a:t>
            </a:r>
            <a:r>
              <a:rPr lang="en-US" b="1" i="1" dirty="0">
                <a:solidFill>
                  <a:srgbClr val="68221A"/>
                </a:solidFill>
              </a:rPr>
              <a:t> </a:t>
            </a:r>
            <a:r>
              <a:rPr lang="en-US" b="1" i="1" dirty="0" smtClean="0">
                <a:solidFill>
                  <a:srgbClr val="68221A"/>
                </a:solidFill>
              </a:rPr>
              <a:t>LUPULEASA</a:t>
            </a:r>
            <a:endParaRPr lang="en-US" b="1" i="1" dirty="0">
              <a:solidFill>
                <a:srgbClr val="68221A"/>
              </a:solidFill>
            </a:endParaRPr>
          </a:p>
          <a:p>
            <a:r>
              <a:rPr lang="en-US" b="1" i="1" dirty="0" smtClean="0">
                <a:solidFill>
                  <a:srgbClr val="68221A"/>
                </a:solidFill>
              </a:rPr>
              <a:t>	</a:t>
            </a:r>
            <a:r>
              <a:rPr lang="en-US" b="1" i="1" dirty="0" err="1" smtClean="0">
                <a:solidFill>
                  <a:srgbClr val="68221A"/>
                </a:solidFill>
              </a:rPr>
              <a:t>Presedintele</a:t>
            </a:r>
            <a:r>
              <a:rPr lang="en-US" b="1" i="1" dirty="0" smtClean="0">
                <a:solidFill>
                  <a:srgbClr val="68221A"/>
                </a:solidFill>
              </a:rPr>
              <a:t> </a:t>
            </a:r>
            <a:r>
              <a:rPr lang="en-US" b="1" i="1" dirty="0" err="1">
                <a:solidFill>
                  <a:srgbClr val="68221A"/>
                </a:solidFill>
              </a:rPr>
              <a:t>Colegiului</a:t>
            </a:r>
            <a:r>
              <a:rPr lang="en-US" b="1" i="1" dirty="0">
                <a:solidFill>
                  <a:srgbClr val="68221A"/>
                </a:solidFill>
              </a:rPr>
              <a:t> </a:t>
            </a:r>
            <a:r>
              <a:rPr lang="en-US" b="1" i="1" dirty="0" err="1">
                <a:solidFill>
                  <a:srgbClr val="68221A"/>
                </a:solidFill>
              </a:rPr>
              <a:t>Farmacistilor</a:t>
            </a:r>
            <a:r>
              <a:rPr lang="en-US" b="1" i="1" dirty="0">
                <a:solidFill>
                  <a:srgbClr val="68221A"/>
                </a:solidFill>
              </a:rPr>
              <a:t> din Romania</a:t>
            </a:r>
          </a:p>
        </p:txBody>
      </p:sp>
    </p:spTree>
    <p:extLst>
      <p:ext uri="{BB962C8B-B14F-4D97-AF65-F5344CB8AC3E}">
        <p14:creationId xmlns:p14="http://schemas.microsoft.com/office/powerpoint/2010/main" val="402829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500" fill="hold"/>
                                        <p:tgtEl>
                                          <p:spTgt spid="5"/>
                                        </p:tgtEl>
                                        <p:attrNameLst>
                                          <p:attrName>ppt_x</p:attrName>
                                        </p:attrNameLst>
                                      </p:cBhvr>
                                      <p:tavLst>
                                        <p:tav tm="0">
                                          <p:val>
                                            <p:strVal val="#ppt_x"/>
                                          </p:val>
                                        </p:tav>
                                        <p:tav tm="100000">
                                          <p:val>
                                            <p:strVal val="#ppt_x"/>
                                          </p:val>
                                        </p:tav>
                                      </p:tavLst>
                                    </p:anim>
                                    <p:anim calcmode="lin" valueType="num">
                                      <p:cBhvr additive="base">
                                        <p:cTn id="13"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09541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3054" y="1907673"/>
            <a:ext cx="5640946" cy="4524315"/>
          </a:xfrm>
          <a:prstGeom prst="rect">
            <a:avLst/>
          </a:prstGeom>
        </p:spPr>
        <p:txBody>
          <a:bodyPr wrap="square">
            <a:spAutoFit/>
          </a:bodyPr>
          <a:lstStyle/>
          <a:p>
            <a:pPr>
              <a:spcAft>
                <a:spcPts val="0"/>
              </a:spcAft>
            </a:pPr>
            <a:r>
              <a:rPr lang="pl-PL" dirty="0" smtClean="0">
                <a:solidFill>
                  <a:schemeClr val="accent6">
                    <a:lumMod val="50000"/>
                  </a:schemeClr>
                </a:solidFill>
                <a:effectLst/>
                <a:latin typeface="Times New Roman" panose="02020603050405020304" pitchFamily="18" charset="0"/>
                <a:ea typeface="Times New Roman" panose="02020603050405020304" pitchFamily="18" charset="0"/>
              </a:rPr>
              <a:t> </a:t>
            </a:r>
            <a:endParaRPr lang="en-US" b="1" dirty="0" smtClean="0">
              <a:solidFill>
                <a:schemeClr val="accent6">
                  <a:lumMod val="50000"/>
                </a:schemeClr>
              </a:solidFill>
              <a:effectLst/>
              <a:latin typeface="Times New Roman" panose="02020603050405020304" pitchFamily="18" charset="0"/>
              <a:ea typeface="Times New Roman" panose="02020603050405020304" pitchFamily="18" charset="0"/>
            </a:endParaRPr>
          </a:p>
          <a:p>
            <a:pPr>
              <a:spcAft>
                <a:spcPts val="0"/>
              </a:spcAft>
            </a:pPr>
            <a:r>
              <a:rPr lang="pl-PL" b="1" dirty="0" smtClean="0">
                <a:solidFill>
                  <a:schemeClr val="accent6">
                    <a:lumMod val="50000"/>
                  </a:schemeClr>
                </a:solidFill>
                <a:effectLst/>
                <a:latin typeface="Times New Roman" panose="02020603050405020304" pitchFamily="18" charset="0"/>
                <a:ea typeface="Times New Roman" panose="02020603050405020304" pitchFamily="18" charset="0"/>
              </a:rPr>
              <a:t>Piotr Bohater</a:t>
            </a:r>
            <a:endParaRPr lang="en-US" b="1" dirty="0" smtClean="0">
              <a:solidFill>
                <a:schemeClr val="accent6">
                  <a:lumMod val="50000"/>
                </a:schemeClr>
              </a:solidFill>
              <a:effectLst/>
              <a:latin typeface="Times New Roman" panose="02020603050405020304" pitchFamily="18" charset="0"/>
              <a:ea typeface="Times New Roman" panose="02020603050405020304" pitchFamily="18" charset="0"/>
            </a:endParaRPr>
          </a:p>
          <a:p>
            <a:pPr>
              <a:spcAft>
                <a:spcPts val="0"/>
              </a:spcAft>
            </a:pPr>
            <a:r>
              <a:rPr lang="pl-PL" b="1" dirty="0" smtClean="0">
                <a:solidFill>
                  <a:schemeClr val="accent6">
                    <a:lumMod val="50000"/>
                  </a:schemeClr>
                </a:solidFill>
                <a:effectLst/>
                <a:latin typeface="Times New Roman" panose="02020603050405020304" pitchFamily="18" charset="0"/>
                <a:ea typeface="Times New Roman" panose="02020603050405020304" pitchFamily="18" charset="0"/>
              </a:rPr>
              <a:t> </a:t>
            </a:r>
            <a:endParaRPr lang="en-US" b="1" dirty="0" smtClean="0">
              <a:solidFill>
                <a:schemeClr val="accent6">
                  <a:lumMod val="50000"/>
                </a:schemeClr>
              </a:solidFill>
              <a:effectLst/>
              <a:latin typeface="Times New Roman" panose="02020603050405020304" pitchFamily="18" charset="0"/>
              <a:ea typeface="Times New Roman" panose="02020603050405020304" pitchFamily="18" charset="0"/>
            </a:endParaRPr>
          </a:p>
          <a:p>
            <a:pPr>
              <a:spcAft>
                <a:spcPts val="0"/>
              </a:spcAft>
            </a:pPr>
            <a:r>
              <a:rPr lang="en-US" b="1" dirty="0" smtClean="0">
                <a:solidFill>
                  <a:schemeClr val="accent6">
                    <a:lumMod val="50000"/>
                  </a:schemeClr>
                </a:solidFill>
                <a:effectLst/>
                <a:latin typeface="Times New Roman" panose="02020603050405020304" pitchFamily="18" charset="0"/>
                <a:ea typeface="Times New Roman" panose="02020603050405020304" pitchFamily="18" charset="0"/>
              </a:rPr>
              <a:t>International Affairs Coordinator and Ex-Co member of the Polish Pharmaceutical Chamber.</a:t>
            </a:r>
          </a:p>
          <a:p>
            <a:pPr>
              <a:spcAft>
                <a:spcPts val="0"/>
              </a:spcAft>
            </a:pPr>
            <a:r>
              <a:rPr lang="en-US" b="1" dirty="0" smtClean="0">
                <a:solidFill>
                  <a:schemeClr val="accent6">
                    <a:lumMod val="50000"/>
                  </a:schemeClr>
                </a:solidFill>
                <a:effectLst/>
                <a:latin typeface="Times New Roman" panose="02020603050405020304" pitchFamily="18" charset="0"/>
                <a:ea typeface="Times New Roman" panose="02020603050405020304" pitchFamily="18" charset="0"/>
              </a:rPr>
              <a:t>From 2009 to 2012 was Ex-Co member of the Pharmaceutical Group of the European Union (PGEU) and in 2012 was Vice President of PGEU. Author of many publications concerning legislative and economic aspects of community pharmacy working. He has also been involved in implementation of electronic prescriptions and Anti-Counterfeiting Directive because he is not only graduate of the Faculty of Pharmacy at the Medical University in </a:t>
            </a:r>
            <a:r>
              <a:rPr lang="en-US" b="1" dirty="0" err="1" smtClean="0">
                <a:solidFill>
                  <a:schemeClr val="accent6">
                    <a:lumMod val="50000"/>
                  </a:schemeClr>
                </a:solidFill>
                <a:effectLst/>
                <a:latin typeface="Times New Roman" panose="02020603050405020304" pitchFamily="18" charset="0"/>
                <a:ea typeface="Times New Roman" panose="02020603050405020304" pitchFamily="18" charset="0"/>
              </a:rPr>
              <a:t>Wrocław</a:t>
            </a:r>
            <a:r>
              <a:rPr lang="en-US" b="1" dirty="0" smtClean="0">
                <a:solidFill>
                  <a:schemeClr val="accent6">
                    <a:lumMod val="50000"/>
                  </a:schemeClr>
                </a:solidFill>
                <a:effectLst/>
                <a:latin typeface="Times New Roman" panose="02020603050405020304" pitchFamily="18" charset="0"/>
                <a:ea typeface="Times New Roman" panose="02020603050405020304" pitchFamily="18" charset="0"/>
              </a:rPr>
              <a:t> but he is graduate of the Electronic Faculty at the </a:t>
            </a:r>
            <a:r>
              <a:rPr lang="en-US" b="1" dirty="0" err="1" smtClean="0">
                <a:solidFill>
                  <a:schemeClr val="accent6">
                    <a:lumMod val="50000"/>
                  </a:schemeClr>
                </a:solidFill>
                <a:effectLst/>
                <a:latin typeface="Times New Roman" panose="02020603050405020304" pitchFamily="18" charset="0"/>
                <a:ea typeface="Times New Roman" panose="02020603050405020304" pitchFamily="18" charset="0"/>
              </a:rPr>
              <a:t>Wrocław</a:t>
            </a:r>
            <a:r>
              <a:rPr lang="en-US" b="1" dirty="0" smtClean="0">
                <a:solidFill>
                  <a:schemeClr val="accent6">
                    <a:lumMod val="50000"/>
                  </a:schemeClr>
                </a:solidFill>
                <a:effectLst/>
                <a:latin typeface="Times New Roman" panose="02020603050405020304" pitchFamily="18" charset="0"/>
                <a:ea typeface="Times New Roman" panose="02020603050405020304" pitchFamily="18" charset="0"/>
              </a:rPr>
              <a:t> University of Technology as well.</a:t>
            </a:r>
            <a:endParaRPr lang="en-US" b="1"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Piotr Boh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871" y="2134895"/>
            <a:ext cx="2520043" cy="40698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7625" y="723004"/>
            <a:ext cx="2023655" cy="461665"/>
          </a:xfrm>
          <a:prstGeom prst="rect">
            <a:avLst/>
          </a:prstGeom>
          <a:noFill/>
        </p:spPr>
        <p:txBody>
          <a:bodyPr wrap="square" rtlCol="0">
            <a:spAutoFit/>
          </a:bodyPr>
          <a:lstStyle/>
          <a:p>
            <a:r>
              <a:rPr lang="en-US" sz="2400" dirty="0" err="1" smtClean="0">
                <a:solidFill>
                  <a:schemeClr val="bg1"/>
                </a:solidFill>
              </a:rPr>
              <a:t>Invitat</a:t>
            </a:r>
            <a:r>
              <a:rPr lang="en-US" sz="2400" dirty="0" smtClean="0">
                <a:solidFill>
                  <a:schemeClr val="bg1"/>
                </a:solidFill>
              </a:rPr>
              <a:t> Special</a:t>
            </a:r>
            <a:endParaRPr lang="en-US" sz="2400" dirty="0">
              <a:solidFill>
                <a:schemeClr val="bg1"/>
              </a:solidFill>
            </a:endParaRPr>
          </a:p>
        </p:txBody>
      </p:sp>
    </p:spTree>
    <p:extLst>
      <p:ext uri="{BB962C8B-B14F-4D97-AF65-F5344CB8AC3E}">
        <p14:creationId xmlns:p14="http://schemas.microsoft.com/office/powerpoint/2010/main" val="42425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5"/>
                                        </p:tgtEl>
                                        <p:attrNameLst>
                                          <p:attrName>style.visibility</p:attrName>
                                        </p:attrNameLst>
                                      </p:cBhvr>
                                      <p:to>
                                        <p:strVal val="visible"/>
                                      </p:to>
                                    </p:set>
                                    <p:animEffect transition="in" filter="fade">
                                      <p:cBhvr>
                                        <p:cTn id="11" dur="2000"/>
                                        <p:tgtEl>
                                          <p:spTgt spid="102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05395" y="757646"/>
            <a:ext cx="1338508" cy="461665"/>
          </a:xfrm>
          <a:prstGeom prst="rect">
            <a:avLst/>
          </a:prstGeom>
          <a:noFill/>
        </p:spPr>
        <p:txBody>
          <a:bodyPr wrap="none" rtlCol="0">
            <a:spAutoFit/>
          </a:bodyPr>
          <a:lstStyle/>
          <a:p>
            <a:r>
              <a:rPr lang="en-US" sz="2400" dirty="0" err="1" smtClean="0">
                <a:solidFill>
                  <a:schemeClr val="bg1"/>
                </a:solidFill>
              </a:rPr>
              <a:t>Parteneri</a:t>
            </a:r>
            <a:endParaRPr lang="en-US" sz="2400" dirty="0">
              <a:solidFill>
                <a:schemeClr val="bg1"/>
              </a:solidFill>
            </a:endParaRPr>
          </a:p>
        </p:txBody>
      </p:sp>
      <p:sp>
        <p:nvSpPr>
          <p:cNvPr id="6" name="TextBox 5"/>
          <p:cNvSpPr txBox="1"/>
          <p:nvPr/>
        </p:nvSpPr>
        <p:spPr>
          <a:xfrm>
            <a:off x="191589" y="1811272"/>
            <a:ext cx="8691154" cy="461665"/>
          </a:xfrm>
          <a:prstGeom prst="rect">
            <a:avLst/>
          </a:prstGeom>
          <a:noFill/>
        </p:spPr>
        <p:txBody>
          <a:bodyPr wrap="square" rtlCol="0">
            <a:spAutoFit/>
          </a:bodyPr>
          <a:lstStyle/>
          <a:p>
            <a:pPr algn="ctr"/>
            <a:r>
              <a:rPr lang="en-US" sz="2400" dirty="0" smtClean="0">
                <a:solidFill>
                  <a:schemeClr val="accent6">
                    <a:lumMod val="50000"/>
                  </a:schemeClr>
                </a:solidFill>
              </a:rPr>
              <a:t>MULTUMIM TUTUROR PARTENERILOR! </a:t>
            </a:r>
            <a:endParaRPr lang="en-US" sz="2400" dirty="0">
              <a:solidFill>
                <a:schemeClr val="accent6">
                  <a:lumMod val="50000"/>
                </a:schemeClr>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502" t="43364" r="4502" b="19879"/>
          <a:stretch/>
        </p:blipFill>
        <p:spPr>
          <a:xfrm>
            <a:off x="191589" y="2272937"/>
            <a:ext cx="8691154" cy="4353720"/>
          </a:xfrm>
          <a:prstGeom prst="rect">
            <a:avLst/>
          </a:prstGeom>
        </p:spPr>
      </p:pic>
    </p:spTree>
    <p:extLst>
      <p:ext uri="{BB962C8B-B14F-4D97-AF65-F5344CB8AC3E}">
        <p14:creationId xmlns:p14="http://schemas.microsoft.com/office/powerpoint/2010/main" val="209439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500"/>
                                        <p:tgtEl>
                                          <p:spTgt spid="6"/>
                                        </p:tgtEl>
                                      </p:cBhvr>
                                    </p:animEffect>
                                    <p:anim calcmode="lin" valueType="num">
                                      <p:cBhvr>
                                        <p:cTn id="11" dur="1500" fill="hold"/>
                                        <p:tgtEl>
                                          <p:spTgt spid="6"/>
                                        </p:tgtEl>
                                        <p:attrNameLst>
                                          <p:attrName>ppt_x</p:attrName>
                                        </p:attrNameLst>
                                      </p:cBhvr>
                                      <p:tavLst>
                                        <p:tav tm="0">
                                          <p:val>
                                            <p:strVal val="#ppt_x"/>
                                          </p:val>
                                        </p:tav>
                                        <p:tav tm="100000">
                                          <p:val>
                                            <p:strVal val="#ppt_x"/>
                                          </p:val>
                                        </p:tav>
                                      </p:tavLst>
                                    </p:anim>
                                    <p:anim calcmode="lin" valueType="num">
                                      <p:cBhvr>
                                        <p:cTn id="12" dur="1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250" fill="hold"/>
                                        <p:tgtEl>
                                          <p:spTgt spid="2"/>
                                        </p:tgtEl>
                                        <p:attrNameLst>
                                          <p:attrName>ppt_w</p:attrName>
                                        </p:attrNameLst>
                                      </p:cBhvr>
                                      <p:tavLst>
                                        <p:tav tm="0">
                                          <p:val>
                                            <p:fltVal val="0"/>
                                          </p:val>
                                        </p:tav>
                                        <p:tav tm="100000">
                                          <p:val>
                                            <p:strVal val="#ppt_w"/>
                                          </p:val>
                                        </p:tav>
                                      </p:tavLst>
                                    </p:anim>
                                    <p:anim calcmode="lin" valueType="num">
                                      <p:cBhvr>
                                        <p:cTn id="18" dur="1250" fill="hold"/>
                                        <p:tgtEl>
                                          <p:spTgt spid="2"/>
                                        </p:tgtEl>
                                        <p:attrNameLst>
                                          <p:attrName>ppt_h</p:attrName>
                                        </p:attrNameLst>
                                      </p:cBhvr>
                                      <p:tavLst>
                                        <p:tav tm="0">
                                          <p:val>
                                            <p:fltVal val="0"/>
                                          </p:val>
                                        </p:tav>
                                        <p:tav tm="100000">
                                          <p:val>
                                            <p:strVal val="#ppt_h"/>
                                          </p:val>
                                        </p:tav>
                                      </p:tavLst>
                                    </p:anim>
                                    <p:animEffect transition="in" filter="fade">
                                      <p:cBhvr>
                                        <p:cTn id="19"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44" y="731520"/>
            <a:ext cx="1256947" cy="461665"/>
          </a:xfrm>
          <a:prstGeom prst="rect">
            <a:avLst/>
          </a:prstGeom>
          <a:noFill/>
        </p:spPr>
        <p:txBody>
          <a:bodyPr wrap="none" rtlCol="0">
            <a:spAutoFit/>
          </a:bodyPr>
          <a:lstStyle/>
          <a:p>
            <a:r>
              <a:rPr lang="en-US" sz="2400" dirty="0" smtClean="0">
                <a:solidFill>
                  <a:schemeClr val="bg1"/>
                </a:solidFill>
              </a:rPr>
              <a:t>Tombola</a:t>
            </a:r>
            <a:endParaRPr lang="en-US" sz="2400" dirty="0">
              <a:solidFill>
                <a:schemeClr val="bg1"/>
              </a:solidFill>
            </a:endParaRPr>
          </a:p>
        </p:txBody>
      </p:sp>
      <p:sp>
        <p:nvSpPr>
          <p:cNvPr id="3" name="TextBox 2"/>
          <p:cNvSpPr txBox="1"/>
          <p:nvPr/>
        </p:nvSpPr>
        <p:spPr>
          <a:xfrm>
            <a:off x="2844031" y="1534753"/>
            <a:ext cx="3559179" cy="523220"/>
          </a:xfrm>
          <a:prstGeom prst="rect">
            <a:avLst/>
          </a:prstGeom>
          <a:noFill/>
        </p:spPr>
        <p:txBody>
          <a:bodyPr wrap="none" rtlCol="0">
            <a:spAutoFit/>
          </a:bodyPr>
          <a:lstStyle/>
          <a:p>
            <a:r>
              <a:rPr lang="en-US" sz="2800" dirty="0" smtClean="0">
                <a:solidFill>
                  <a:schemeClr val="accent6">
                    <a:lumMod val="50000"/>
                  </a:schemeClr>
                </a:solidFill>
              </a:rPr>
              <a:t>TOMBOLA OFERITA DE:</a:t>
            </a:r>
            <a:endParaRPr lang="en-US" sz="2800" dirty="0">
              <a:solidFill>
                <a:schemeClr val="accent6">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368" y="5372890"/>
            <a:ext cx="5098506" cy="118495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804" t="13335" r="14325" b="15591"/>
          <a:stretch/>
        </p:blipFill>
        <p:spPr>
          <a:xfrm>
            <a:off x="653144" y="2381919"/>
            <a:ext cx="3153878" cy="23205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0583" y="2414181"/>
            <a:ext cx="3417360" cy="2255982"/>
          </a:xfrm>
          <a:prstGeom prst="rect">
            <a:avLst/>
          </a:prstGeom>
        </p:spPr>
      </p:pic>
    </p:spTree>
    <p:extLst>
      <p:ext uri="{BB962C8B-B14F-4D97-AF65-F5344CB8AC3E}">
        <p14:creationId xmlns:p14="http://schemas.microsoft.com/office/powerpoint/2010/main" val="168882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style.rotation</p:attrName>
                                        </p:attrNameLst>
                                      </p:cBhvr>
                                      <p:tavLst>
                                        <p:tav tm="0">
                                          <p:val>
                                            <p:fltVal val="90"/>
                                          </p:val>
                                        </p:tav>
                                        <p:tav tm="100000">
                                          <p:val>
                                            <p:fltVal val="0"/>
                                          </p:val>
                                        </p:tav>
                                      </p:tavLst>
                                    </p:anim>
                                    <p:animEffect transition="in" filter="fad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ppt_w</p:attrName>
                                        </p:attrNameLst>
                                      </p:cBhvr>
                                      <p:tavLst>
                                        <p:tav tm="0" fmla="#ppt_w*sin(2.5*pi*$)">
                                          <p:val>
                                            <p:fltVal val="0"/>
                                          </p:val>
                                        </p:tav>
                                        <p:tav tm="100000">
                                          <p:val>
                                            <p:fltVal val="1"/>
                                          </p:val>
                                        </p:tav>
                                      </p:tavLst>
                                    </p:anim>
                                    <p:anim calcmode="lin" valueType="num">
                                      <p:cBhvr>
                                        <p:cTn id="25"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TotalTime>
  <Words>25</Words>
  <Application>Microsoft Office PowerPoint</Application>
  <PresentationFormat>On-screen Show (4:3)</PresentationFormat>
  <Paragraphs>12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Notebook</cp:lastModifiedBy>
  <cp:revision>14</cp:revision>
  <dcterms:created xsi:type="dcterms:W3CDTF">2014-06-04T17:11:31Z</dcterms:created>
  <dcterms:modified xsi:type="dcterms:W3CDTF">2014-06-04T20:42:01Z</dcterms:modified>
</cp:coreProperties>
</file>